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8" r:id="rId2"/>
    <p:sldId id="259" r:id="rId3"/>
    <p:sldId id="268" r:id="rId4"/>
    <p:sldId id="261" r:id="rId5"/>
    <p:sldId id="269" r:id="rId6"/>
    <p:sldId id="263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12" y="-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52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38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9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13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73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39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50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23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45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32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F49BC-A3BF-4B41-B080-630667ED707C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CC09-2443-40A3-AB00-47CCF8F0AF3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38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latin typeface="Proxima Nova A" panose="02000506030000020004" pitchFamily="50" charset="0"/>
              </a:rPr>
              <a:t>Bohus fästning 2016</a:t>
            </a:r>
            <a:endParaRPr lang="sv-SE" dirty="0">
              <a:latin typeface="Proxima Nova A" panose="02000506030000020004" pitchFamily="50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0" y="5476875"/>
            <a:ext cx="1809750" cy="1381125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4" y="1589808"/>
            <a:ext cx="9092045" cy="4696691"/>
          </a:xfrm>
        </p:spPr>
      </p:pic>
    </p:spTree>
    <p:extLst>
      <p:ext uri="{BB962C8B-B14F-4D97-AF65-F5344CB8AC3E}">
        <p14:creationId xmlns:p14="http://schemas.microsoft.com/office/powerpoint/2010/main" val="378439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latin typeface="Proxima Nova A" panose="02000506030000020004" pitchFamily="50" charset="0"/>
              </a:rPr>
              <a:t>Långsiktiga mål </a:t>
            </a:r>
            <a:endParaRPr lang="sv-SE" dirty="0">
              <a:latin typeface="Proxima Nova A" panose="02000506030000020004" pitchFamily="50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68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dirty="0" smtClean="0">
                <a:latin typeface="Proxima Nova A" panose="02000506030000020004" pitchFamily="50" charset="0"/>
              </a:rPr>
              <a:t>			</a:t>
            </a:r>
          </a:p>
          <a:p>
            <a:r>
              <a:rPr lang="sv-SE" dirty="0" smtClean="0">
                <a:latin typeface="Proxima Nova A" panose="02000506030000020004" pitchFamily="50" charset="0"/>
              </a:rPr>
              <a:t>År 2025 skall Bohus fästning och Fästningsholmen:</a:t>
            </a:r>
          </a:p>
          <a:p>
            <a:r>
              <a:rPr lang="sv-SE" dirty="0" smtClean="0">
                <a:latin typeface="Proxima Nova A" panose="02000506030000020004" pitchFamily="50" charset="0"/>
              </a:rPr>
              <a:t>Vara ett av Nordens mest välkända historiska besöksmål</a:t>
            </a:r>
          </a:p>
          <a:p>
            <a:r>
              <a:rPr lang="sv-SE" dirty="0" smtClean="0">
                <a:latin typeface="Proxima Nova A" panose="02000506030000020004" pitchFamily="50" charset="0"/>
              </a:rPr>
              <a:t>Vara ett ledande nordiskt centrum för kulturturism</a:t>
            </a:r>
          </a:p>
          <a:p>
            <a:r>
              <a:rPr lang="sv-SE" dirty="0" smtClean="0">
                <a:latin typeface="Proxima Nova A" panose="02000506030000020004" pitchFamily="50" charset="0"/>
              </a:rPr>
              <a:t>Vara en mycket attraktiv evenemangsarena för publik och arrangörer </a:t>
            </a:r>
          </a:p>
          <a:p>
            <a:r>
              <a:rPr lang="sv-SE" dirty="0" smtClean="0">
                <a:latin typeface="Proxima Nova A" panose="02000506030000020004" pitchFamily="50" charset="0"/>
              </a:rPr>
              <a:t>Attrahera över 170 000 intäktsskapande besökare per år till Fästningsholmen</a:t>
            </a:r>
          </a:p>
          <a:p>
            <a:r>
              <a:rPr lang="sv-SE" dirty="0" smtClean="0">
                <a:latin typeface="Proxima Nova A" panose="02000506030000020004" pitchFamily="50" charset="0"/>
              </a:rPr>
              <a:t>Ge ett starkt bidrag till samhällsutvecklingen i regionen och kommunen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0" y="5476875"/>
            <a:ext cx="18097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Finansiering / Samarbeten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Kungälvs kommun Driftbidrag</a:t>
            </a:r>
          </a:p>
          <a:p>
            <a:r>
              <a:rPr lang="sv-SE" dirty="0" smtClean="0"/>
              <a:t>SFV</a:t>
            </a:r>
          </a:p>
          <a:p>
            <a:r>
              <a:rPr lang="sv-SE" dirty="0" smtClean="0"/>
              <a:t>Extern finansiering</a:t>
            </a:r>
          </a:p>
          <a:p>
            <a:r>
              <a:rPr lang="sv-SE" dirty="0" smtClean="0"/>
              <a:t>Livrustkammaren</a:t>
            </a:r>
          </a:p>
          <a:p>
            <a:r>
              <a:rPr lang="sv-SE" dirty="0" smtClean="0"/>
              <a:t>Hotell Fars Hatt</a:t>
            </a:r>
          </a:p>
          <a:p>
            <a:r>
              <a:rPr lang="sv-SE" dirty="0" smtClean="0"/>
              <a:t>Folkuniversitet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082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Nyheter 2016 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1553437"/>
            <a:ext cx="3356264" cy="249901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91" y="1569026"/>
            <a:ext cx="3224892" cy="248342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1543048"/>
            <a:ext cx="3426396" cy="2509407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4270664"/>
            <a:ext cx="3426396" cy="25444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6" y="4270664"/>
            <a:ext cx="3356265" cy="258733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91" y="4270665"/>
            <a:ext cx="3224892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4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 2014 - 2015 - 2016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Ökning av besökarantalet 2015 55 %, 2016 23 %</a:t>
            </a:r>
          </a:p>
          <a:p>
            <a:r>
              <a:rPr lang="sv-SE" dirty="0" smtClean="0"/>
              <a:t>Intäkter 2015 Ökning 29 %, 2016 40 %</a:t>
            </a:r>
          </a:p>
          <a:p>
            <a:r>
              <a:rPr lang="sv-SE" dirty="0" smtClean="0"/>
              <a:t>Barnfamiljer 68 % 2015 – 2016</a:t>
            </a:r>
          </a:p>
          <a:p>
            <a:r>
              <a:rPr lang="sv-SE" dirty="0" err="1" smtClean="0"/>
              <a:t>Souvernirer</a:t>
            </a:r>
            <a:r>
              <a:rPr lang="sv-SE" dirty="0" smtClean="0"/>
              <a:t> ökning 2015 – 2016 110%</a:t>
            </a:r>
          </a:p>
          <a:p>
            <a:r>
              <a:rPr lang="sv-SE" dirty="0" smtClean="0"/>
              <a:t>Skapar arbetstillfällen 30 anställda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49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Barn kalendarium sommar 2016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Barnens Bohus fästning högsäsongen 2016, 20/6 – 14/8</a:t>
            </a:r>
          </a:p>
          <a:p>
            <a:pPr>
              <a:buFontTx/>
              <a:buChar char="-"/>
            </a:pPr>
            <a:r>
              <a:rPr lang="sv-SE" dirty="0" smtClean="0"/>
              <a:t>Dramatiserad guidning för barn</a:t>
            </a:r>
          </a:p>
          <a:p>
            <a:pPr>
              <a:buFontTx/>
              <a:buChar char="-"/>
            </a:pPr>
            <a:r>
              <a:rPr lang="sv-SE" dirty="0" smtClean="0"/>
              <a:t>Riddarklubben</a:t>
            </a:r>
          </a:p>
          <a:p>
            <a:pPr>
              <a:buFontTx/>
              <a:buChar char="-"/>
            </a:pPr>
            <a:r>
              <a:rPr lang="sv-SE" dirty="0" smtClean="0"/>
              <a:t>Bågskytte</a:t>
            </a:r>
          </a:p>
          <a:p>
            <a:pPr>
              <a:buFontTx/>
              <a:buChar char="-"/>
            </a:pPr>
            <a:r>
              <a:rPr lang="sv-SE" dirty="0" smtClean="0"/>
              <a:t>Sköldmålning</a:t>
            </a:r>
          </a:p>
          <a:p>
            <a:pPr>
              <a:buFontTx/>
              <a:buChar char="-"/>
            </a:pPr>
            <a:r>
              <a:rPr lang="sv-SE" dirty="0" smtClean="0"/>
              <a:t>Lös mysteriet i </a:t>
            </a:r>
            <a:r>
              <a:rPr lang="sv-SE" dirty="0" err="1" smtClean="0"/>
              <a:t>kassematterna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Arkeologilådan</a:t>
            </a:r>
          </a:p>
          <a:p>
            <a:pPr>
              <a:buFontTx/>
              <a:buChar char="-"/>
            </a:pPr>
            <a:r>
              <a:rPr lang="sv-SE" dirty="0" smtClean="0"/>
              <a:t>Flotte								</a:t>
            </a:r>
          </a:p>
          <a:p>
            <a:pPr>
              <a:buFontTx/>
              <a:buChar char="-"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25" y="5476875"/>
            <a:ext cx="1809750" cy="138112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08" y="2743200"/>
            <a:ext cx="45823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vuxna 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Guidade visningar</a:t>
            </a:r>
          </a:p>
          <a:p>
            <a:r>
              <a:rPr lang="sv-SE" dirty="0" smtClean="0"/>
              <a:t>Bågskytte</a:t>
            </a:r>
          </a:p>
          <a:p>
            <a:r>
              <a:rPr lang="sv-SE" dirty="0" smtClean="0"/>
              <a:t>Kultur </a:t>
            </a:r>
            <a:r>
              <a:rPr lang="sv-SE" dirty="0" err="1" smtClean="0"/>
              <a:t>App</a:t>
            </a:r>
            <a:endParaRPr lang="sv-SE" dirty="0" smtClean="0"/>
          </a:p>
          <a:p>
            <a:r>
              <a:rPr lang="sv-SE" dirty="0" smtClean="0"/>
              <a:t>Tipspromenad</a:t>
            </a:r>
          </a:p>
          <a:p>
            <a:r>
              <a:rPr lang="sv-SE" dirty="0" smtClean="0"/>
              <a:t>Företagsaktiviteter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86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103</Words>
  <Application>Microsoft Macintosh PowerPoint</Application>
  <PresentationFormat>Anpassad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Bohus fästning 2016</vt:lpstr>
      <vt:lpstr>Långsiktiga mål </vt:lpstr>
      <vt:lpstr>Finansiering / Samarbeten</vt:lpstr>
      <vt:lpstr>Nyheter 2016 </vt:lpstr>
      <vt:lpstr>Resultat 2014 - 2015 - 2016</vt:lpstr>
      <vt:lpstr>Barn kalendarium sommar 2016 </vt:lpstr>
      <vt:lpstr>Aktiviteter vuxna 2016</vt:lpstr>
    </vt:vector>
  </TitlesOfParts>
  <Company>Kungälvs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Patriksson</dc:creator>
  <cp:lastModifiedBy>Micaela Molin</cp:lastModifiedBy>
  <cp:revision>23</cp:revision>
  <dcterms:created xsi:type="dcterms:W3CDTF">2016-05-11T19:44:10Z</dcterms:created>
  <dcterms:modified xsi:type="dcterms:W3CDTF">2016-09-01T11:34:19Z</dcterms:modified>
</cp:coreProperties>
</file>